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18" r:id="rId2"/>
  </p:sldMasterIdLst>
  <p:notesMasterIdLst>
    <p:notesMasterId r:id="rId28"/>
  </p:notesMasterIdLst>
  <p:handoutMasterIdLst>
    <p:handoutMasterId r:id="rId29"/>
  </p:handoutMasterIdLst>
  <p:sldIdLst>
    <p:sldId id="325" r:id="rId3"/>
    <p:sldId id="326" r:id="rId4"/>
    <p:sldId id="328" r:id="rId5"/>
    <p:sldId id="339" r:id="rId6"/>
    <p:sldId id="340" r:id="rId7"/>
    <p:sldId id="356" r:id="rId8"/>
    <p:sldId id="343" r:id="rId9"/>
    <p:sldId id="342" r:id="rId10"/>
    <p:sldId id="337" r:id="rId11"/>
    <p:sldId id="330" r:id="rId12"/>
    <p:sldId id="331" r:id="rId13"/>
    <p:sldId id="332" r:id="rId14"/>
    <p:sldId id="358" r:id="rId15"/>
    <p:sldId id="357" r:id="rId16"/>
    <p:sldId id="333" r:id="rId17"/>
    <p:sldId id="352" r:id="rId18"/>
    <p:sldId id="350" r:id="rId19"/>
    <p:sldId id="353" r:id="rId20"/>
    <p:sldId id="351" r:id="rId21"/>
    <p:sldId id="354" r:id="rId22"/>
    <p:sldId id="355" r:id="rId23"/>
    <p:sldId id="344" r:id="rId24"/>
    <p:sldId id="347" r:id="rId25"/>
    <p:sldId id="349" r:id="rId26"/>
    <p:sldId id="345" r:id="rId2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  <a:srgbClr val="00FFFF"/>
    <a:srgbClr val="FF00FF"/>
    <a:srgbClr val="00FF00"/>
    <a:srgbClr val="0000FF"/>
    <a:srgbClr val="990000"/>
    <a:srgbClr val="3AF85E"/>
    <a:srgbClr val="3A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 autoAdjust="0"/>
    <p:restoredTop sz="88889" autoAdjust="0"/>
  </p:normalViewPr>
  <p:slideViewPr>
    <p:cSldViewPr>
      <p:cViewPr>
        <p:scale>
          <a:sx n="75" d="100"/>
          <a:sy n="75" d="100"/>
        </p:scale>
        <p:origin x="1181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2B2DC79-6E56-4DCB-AC1F-D32B25080A22}" type="datetimeFigureOut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C929B24-4739-496A-BF3C-271084430C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8DE5194C-AEA4-4B6A-8C8D-00DD40F00E63}" type="datetimeFigureOut">
              <a:rPr lang="fa-IR"/>
              <a:pPr>
                <a:defRPr/>
              </a:pPr>
              <a:t>22/01/1441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fa-I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CB7AB984-8B76-4CCA-B129-741AE596D5E8}" type="slidenum">
              <a:rPr lang="fa-IR" altLang="en-US"/>
              <a:pPr>
                <a:defRPr/>
              </a:pPr>
              <a:t>‹#›</a:t>
            </a:fld>
            <a:endParaRPr lang="fa-I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F1B6124-3FD4-4201-A1B3-6C68A40822DB}" type="slidenum">
              <a:rPr lang="fa-IR" altLang="en-US" smtClean="0"/>
              <a:pPr/>
              <a:t>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115DA9C-146E-4386-A311-73663D1E4ECE}" type="slidenum">
              <a:rPr lang="fa-IR" altLang="en-US" smtClean="0"/>
              <a:pPr/>
              <a:t>20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062C7A7-F6CF-485C-A998-221A4847858F}" type="slidenum">
              <a:rPr lang="fa-IR" altLang="en-US" smtClean="0"/>
              <a:pPr/>
              <a:t>23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86A0355-2F54-4D8C-A2A4-BE2E2713D74E}" type="slidenum">
              <a:rPr lang="fa-IR" altLang="en-US" smtClean="0"/>
              <a:pPr/>
              <a:t>25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4D274D3-41F0-488B-9F08-8E02DCE13965}" type="slidenum">
              <a:rPr lang="fa-IR" altLang="en-US" smtClean="0"/>
              <a:pPr/>
              <a:t>4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1384C0-3A47-4D53-B05D-0D0BCCCE5FB2}" type="slidenum">
              <a:rPr lang="fa-IR" altLang="en-US" smtClean="0"/>
              <a:pPr/>
              <a:t>7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AE5E736-6547-4D92-B659-7462FE8C6476}" type="slidenum">
              <a:rPr lang="fa-IR" altLang="en-US" smtClean="0"/>
              <a:pPr/>
              <a:t>12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>
              <a:defRPr/>
            </a:pPr>
            <a:endParaRPr lang="fa-IR" altLang="en-US" dirty="0"/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84C4A6-2673-453D-B442-DE0985B23115}" type="slidenum">
              <a:rPr lang="fa-IR" altLang="en-US" smtClean="0"/>
              <a:pPr/>
              <a:t>15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a-IR" altLang="en-US" sz="1400" smtClean="0">
              <a:cs typeface="B Nazanin" panose="00000400000000000000" pitchFamily="2" charset="-78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771E616-93F3-47C4-A6A9-F38A940252BB}" type="slidenum">
              <a:rPr lang="fa-IR" altLang="en-US" smtClean="0"/>
              <a:pPr/>
              <a:t>16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D78DC8A-9BB9-46DB-826D-6CFD1A87C230}" type="slidenum">
              <a:rPr lang="fa-IR" altLang="en-US" smtClean="0"/>
              <a:pPr/>
              <a:t>17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9F3DCB9-188A-454D-A02F-74F3FC15FF1D}" type="slidenum">
              <a:rPr lang="fa-IR" altLang="en-US" smtClean="0"/>
              <a:pPr/>
              <a:t>18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9307D2F-6FBD-41FD-AD82-0FAE86C05EA2}" type="slidenum">
              <a:rPr lang="fa-IR" altLang="en-US" smtClean="0"/>
              <a:pPr/>
              <a:t>19</a:t>
            </a:fld>
            <a:endParaRPr lang="fa-IR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F3A1F-206F-47A9-AC54-5B3475D6044D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5916BF-1D93-4C80-85F4-704D88A16D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3210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75BC2-F648-44B6-8B9B-372F6619CB2B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1D257E-5495-4333-B905-4CE2A9FA2B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39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1EF89-7356-4E52-87BC-0B87EDC8DD76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E1151-DFDA-42F1-8477-C57A9150B3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1674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3E31F-ECE3-4151-B527-171CE02A40A3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90C12A-2833-4773-A4CB-5668E124CA3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95252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C8874-B1FB-4378-8B20-E270FF2BA1A5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FF1E73-916C-4768-8BA4-497A9CF3B3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00933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11584-50FA-4B1E-85F6-EE41A035F38C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7B3C44-7DD3-406D-A838-32BF25A3B3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35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9C7A4F-52C4-4B69-8F8B-B4705F2F1D18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17ABD-E925-47A7-AD46-E1B1A75CA6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4627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F4BB6B-CFCC-4E25-A8E1-9EFF70D642AC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1857B-7683-4144-847F-AAA554619E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54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0ACC86-B0EE-40E4-82A4-85BC843C3AFC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3BA86-08B0-4053-881C-4F30578F0E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964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96F4D-21D3-4047-B70A-0B2000DB2A04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0B9FC1-BD94-461D-B808-4DCCB0AD5C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2804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A8B7B-EDAE-4E37-932A-E67B8C5B87F6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7925B-8F5D-47C9-B1BC-1BF0FAB565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7822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72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Image result for iust 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1225" y="-246063"/>
            <a:ext cx="1892300" cy="189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909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4025" y="6453188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063E2-352C-4A67-90C3-1C459C12EEB8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00" y="6453188"/>
            <a:ext cx="608013" cy="365125"/>
          </a:xfrm>
        </p:spPr>
        <p:txBody>
          <a:bodyPr/>
          <a:lstStyle>
            <a:lvl1pPr algn="ctr" rtl="1">
              <a:defRPr sz="1400">
                <a:solidFill>
                  <a:schemeClr val="tx1"/>
                </a:solidFill>
                <a:cs typeface="B Nazanin" panose="00000400000000000000" pitchFamily="2" charset="-78"/>
              </a:defRPr>
            </a:lvl1pPr>
          </a:lstStyle>
          <a:p>
            <a:pPr>
              <a:defRPr/>
            </a:pPr>
            <a:fld id="{45644A6C-972B-4E05-9184-148110222AA4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46626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ody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algn="r" rtl="1">
              <a:defRPr b="0">
                <a:cs typeface="B Nazanin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Lotus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634546-A0AB-426E-A110-D7ABFB13094A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201780-6CFE-4083-8A4C-1A4528F9ECF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4937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FDE05CE-C13C-45B5-8702-0F57961D4B38}" type="datetime1">
              <a:rPr lang="en-US"/>
              <a:pPr>
                <a:defRPr/>
              </a:pPr>
              <a:t>9/21/2019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C659DE0-094C-4B0B-90DE-542B31F8A3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5" r:id="rId7"/>
    <p:sldLayoutId id="2147484776" r:id="rId8"/>
    <p:sldLayoutId id="2147484777" r:id="rId9"/>
    <p:sldLayoutId id="2147484770" r:id="rId10"/>
    <p:sldLayoutId id="2147484771" r:id="rId11"/>
    <p:sldLayoutId id="2147484772" r:id="rId12"/>
    <p:sldLayoutId id="2147484773" r:id="rId13"/>
    <p:sldLayoutId id="214748477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file:///D:\Courses\Foundations%20of%20Computer%20Vision\Presentations\1-Introduction\GazeEstimation\Cut.avi" TargetMode="External"/><Relationship Id="rId1" Type="http://schemas.microsoft.com/office/2007/relationships/media" Target="file:///D:\Courses\Foundations%20of%20Computer%20Vision\Presentations\1-Introduction\GazeEstimation\Cut.avi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file:///D:\Courses\Foundations%20of%20Computer%20Vision\Presentations\1-Introduction\FaceRecognition\Cut.avi" TargetMode="External"/><Relationship Id="rId1" Type="http://schemas.microsoft.com/office/2007/relationships/media" Target="file:///D:\Courses\Foundations%20of%20Computer%20Vision\Presentations\1-Introduction\FaceRecognition\Cut.avi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file:///D:\Courses\Foundations%20of%20Computer%20Vision\Presentations\1-Introduction\VideoStabilizer\Part_0001_Cut.avi" TargetMode="External"/><Relationship Id="rId1" Type="http://schemas.microsoft.com/office/2007/relationships/media" Target="file:///D:\Courses\Foundations%20of%20Computer%20Vision\Presentations\1-Introduction\VideoStabilizer\Part_0001_Cut.avi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file:///D:\Courses\Foundations%20of%20Computer%20Vision\Presentations\1-Introduction\Odometry\crop.mp4" TargetMode="External"/><Relationship Id="rId1" Type="http://schemas.microsoft.com/office/2007/relationships/media" Target="file:///D:\Courses\Foundations%20of%20Computer%20Vision\Presentations\1-Introduction\Odometry\crop.mp4" TargetMode="Externa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5.png"/><Relationship Id="rId2" Type="http://schemas.openxmlformats.org/officeDocument/2006/relationships/video" Target="file:///D:\Courses\Signals%20&amp;%20Systems\Presentations\1-Introduction\high%20speed%20cutting.avi" TargetMode="External"/><Relationship Id="rId1" Type="http://schemas.microsoft.com/office/2007/relationships/media" Target="file:///D:\Courses\Signals%20&amp;%20Systems\Presentations\1-Introduction\high%20speed%20cutting.avi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quera.ir/overview/add_to_course/course/350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" TargetMode="External"/><Relationship Id="rId2" Type="http://schemas.openxmlformats.org/officeDocument/2006/relationships/hyperlink" Target="https://www.pyimagesearch.com/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opencv/opencv/release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D:\Courses\Foundations%20of%20Computer%20Vision\Presentations\1-Introduction\Image\openImage.m" TargetMode="External"/><Relationship Id="rId2" Type="http://schemas.openxmlformats.org/officeDocument/2006/relationships/hyperlink" Target="%22C:/ProgramData/Microsoft/Windows/Start%20Menu/Programs/Accessories/Paint.lnk%22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23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00288" y="1772816"/>
            <a:ext cx="4572000" cy="48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تشخیص جهت نگاه</a:t>
            </a:r>
            <a:endParaRPr lang="en-US" altLang="en-US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818181"/>
              </a:clrFrom>
              <a:clrTo>
                <a:srgbClr val="81818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75" y="1484313"/>
            <a:ext cx="8991600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0D44C9-6F12-4C11-86EB-E7623C7DE4BC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2" name="Cu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473200"/>
            <a:ext cx="7019925" cy="526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 nodeType="clickPar">
                      <p:stCondLst>
                        <p:cond delay="0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شناسایی هویت</a:t>
            </a:r>
            <a:endParaRPr lang="en-US" altLang="en-US" smtClean="0"/>
          </a:p>
        </p:txBody>
      </p:sp>
      <p:pic>
        <p:nvPicPr>
          <p:cNvPr id="24578" name="Picture 2" descr="Image result for face identific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375" y="1585913"/>
            <a:ext cx="7188200" cy="522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19014A-45F7-4EE6-9398-AF49C3EA53B0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2" name="Cu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1635125"/>
            <a:ext cx="8423275" cy="473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 nodeType="clickPar">
                      <p:stCondLst>
                        <p:cond delay="0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لرزش‏گیر دیجیتال</a:t>
            </a:r>
            <a:endParaRPr lang="en-US" altLang="en-US" smtClean="0"/>
          </a:p>
        </p:txBody>
      </p:sp>
      <p:sp>
        <p:nvSpPr>
          <p:cNvPr id="2150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5E8CD9-598E-42DE-9A53-929EFB4D4001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2" name="Part_0001_Cu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5400"/>
            <a:ext cx="91440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تشخیص زردی نوزاد</a:t>
            </a:r>
            <a:endParaRPr lang="en-US" altLang="en-US" smtClean="0"/>
          </a:p>
        </p:txBody>
      </p:sp>
      <p:sp>
        <p:nvSpPr>
          <p:cNvPr id="2355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F78D19A-D44E-49C1-998E-7A0C0088EE93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1584325"/>
            <a:ext cx="3657600" cy="487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313" y="1584325"/>
            <a:ext cx="36576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2613" y="3998913"/>
            <a:ext cx="1054100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4763" y="3998913"/>
            <a:ext cx="1052512" cy="105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76651" y="4278725"/>
            <a:ext cx="448841" cy="492443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1" name="TextBox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36264" y="4278725"/>
            <a:ext cx="448841" cy="492443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4" name="TextBox 1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8314711" y="4386446"/>
            <a:ext cx="485710" cy="276999"/>
          </a:xfrm>
          <a:prstGeom prst="rect">
            <a:avLst/>
          </a:pr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-11250" r="-11250" b="-11111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09650" y="1773238"/>
            <a:ext cx="7105650" cy="47529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مسیریابی بصری</a:t>
            </a:r>
            <a:endParaRPr lang="en-US" altLang="en-US" smtClean="0"/>
          </a:p>
        </p:txBody>
      </p:sp>
      <p:sp>
        <p:nvSpPr>
          <p:cNvPr id="2457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EF54D6F-1F94-4E35-B595-4FC11F22E8D5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2" name="cro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1557338"/>
            <a:ext cx="9144001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 algn="r"/>
            <a:r>
              <a:rPr lang="fa-IR" altLang="en-US" smtClean="0"/>
              <a:t>مکان‏یابی گل زعفران</a:t>
            </a:r>
            <a:endParaRPr lang="en-US" altLang="en-US" smtClean="0"/>
          </a:p>
        </p:txBody>
      </p:sp>
      <p:pic>
        <p:nvPicPr>
          <p:cNvPr id="3" name="high speed cutt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38275"/>
            <a:ext cx="3011488" cy="539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3D75B6-156E-4E2F-BB62-9C977D4E179D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0138" y="1471613"/>
            <a:ext cx="4916487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5375" y="1465263"/>
            <a:ext cx="4921250" cy="536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13673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خطای دید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خطای </a:t>
            </a:r>
            <a:r>
              <a:rPr lang="en-US" altLang="en-US" sz="6000" smtClean="0"/>
              <a:t>Muller-Lyer</a:t>
            </a:r>
            <a:endParaRPr lang="en-US" altLang="en-US" smtClean="0"/>
          </a:p>
        </p:txBody>
      </p:sp>
      <p:sp>
        <p:nvSpPr>
          <p:cNvPr id="2969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C719ED-B18D-4E06-A7D5-980DB065476B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29700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8175" y="1755775"/>
            <a:ext cx="4468813" cy="418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3000375" y="1755775"/>
            <a:ext cx="0" cy="41148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527675" y="1755775"/>
            <a:ext cx="0" cy="411480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ثبات روشنایی</a:t>
            </a:r>
            <a:endParaRPr lang="en-US" altLang="en-US" smtClean="0"/>
          </a:p>
        </p:txBody>
      </p:sp>
      <p:sp>
        <p:nvSpPr>
          <p:cNvPr id="3174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71E3CB-E9B6-4495-8FF1-605CA27F42F8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3174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350" y="1700213"/>
            <a:ext cx="6464300" cy="485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>
            <a:spLocks noChangeAspect="1"/>
          </p:cNvSpPr>
          <p:nvPr/>
        </p:nvSpPr>
        <p:spPr>
          <a:xfrm>
            <a:off x="1403350" y="1700213"/>
            <a:ext cx="6464300" cy="4854575"/>
          </a:xfrm>
          <a:custGeom>
            <a:avLst/>
            <a:gdLst>
              <a:gd name="connsiteX0" fmla="*/ 2233049 w 4591050"/>
              <a:gd name="connsiteY0" fmla="*/ 1789137 h 3448049"/>
              <a:gd name="connsiteX1" fmla="*/ 2233049 w 4591050"/>
              <a:gd name="connsiteY1" fmla="*/ 2077169 h 3448049"/>
              <a:gd name="connsiteX2" fmla="*/ 2593089 w 4591050"/>
              <a:gd name="connsiteY2" fmla="*/ 2077169 h 3448049"/>
              <a:gd name="connsiteX3" fmla="*/ 2593089 w 4591050"/>
              <a:gd name="connsiteY3" fmla="*/ 1789137 h 3448049"/>
              <a:gd name="connsiteX4" fmla="*/ 2304256 w 4591050"/>
              <a:gd name="connsiteY4" fmla="*/ 1037525 h 3448049"/>
              <a:gd name="connsiteX5" fmla="*/ 2304256 w 4591050"/>
              <a:gd name="connsiteY5" fmla="*/ 1325557 h 3448049"/>
              <a:gd name="connsiteX6" fmla="*/ 2664296 w 4591050"/>
              <a:gd name="connsiteY6" fmla="*/ 1325557 h 3448049"/>
              <a:gd name="connsiteX7" fmla="*/ 2664296 w 4591050"/>
              <a:gd name="connsiteY7" fmla="*/ 1037525 h 3448049"/>
              <a:gd name="connsiteX8" fmla="*/ 0 w 4591050"/>
              <a:gd name="connsiteY8" fmla="*/ 0 h 3448049"/>
              <a:gd name="connsiteX9" fmla="*/ 4591050 w 4591050"/>
              <a:gd name="connsiteY9" fmla="*/ 0 h 3448049"/>
              <a:gd name="connsiteX10" fmla="*/ 4591050 w 4591050"/>
              <a:gd name="connsiteY10" fmla="*/ 3448049 h 3448049"/>
              <a:gd name="connsiteX11" fmla="*/ 0 w 4591050"/>
              <a:gd name="connsiteY11" fmla="*/ 3448049 h 3448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91050" h="3448049">
                <a:moveTo>
                  <a:pt x="2233049" y="1789137"/>
                </a:moveTo>
                <a:lnTo>
                  <a:pt x="2233049" y="2077169"/>
                </a:lnTo>
                <a:lnTo>
                  <a:pt x="2593089" y="2077169"/>
                </a:lnTo>
                <a:lnTo>
                  <a:pt x="2593089" y="1789137"/>
                </a:lnTo>
                <a:close/>
                <a:moveTo>
                  <a:pt x="2304256" y="1037525"/>
                </a:moveTo>
                <a:lnTo>
                  <a:pt x="2304256" y="1325557"/>
                </a:lnTo>
                <a:lnTo>
                  <a:pt x="2664296" y="1325557"/>
                </a:lnTo>
                <a:lnTo>
                  <a:pt x="2664296" y="1037525"/>
                </a:lnTo>
                <a:close/>
                <a:moveTo>
                  <a:pt x="0" y="0"/>
                </a:moveTo>
                <a:lnTo>
                  <a:pt x="4591050" y="0"/>
                </a:lnTo>
                <a:lnTo>
                  <a:pt x="4591050" y="3448049"/>
                </a:lnTo>
                <a:lnTo>
                  <a:pt x="0" y="344804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خطای شبکه</a:t>
            </a:r>
            <a:endParaRPr lang="en-US" altLang="en-US" smtClean="0"/>
          </a:p>
        </p:txBody>
      </p:sp>
      <p:sp>
        <p:nvSpPr>
          <p:cNvPr id="3379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9AD845B-74C3-4BF8-AB43-00D3B48307AB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33796" name="Picture 2" descr="images (191Ã264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6225" y="1770063"/>
            <a:ext cx="3492500" cy="482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86506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مبانی بینایی کامپیوتر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-6350" y="488156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z="4000">
                <a:latin typeface="Arial" panose="020B0604020202020204" pitchFamily="34" charset="0"/>
                <a:cs typeface="B Nazanin" panose="00000400000000000000" pitchFamily="2" charset="-78"/>
              </a:rPr>
              <a:t>مدرس: محمدرضا محمدی</a:t>
            </a: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endParaRPr lang="en-US" altLang="en-US" sz="400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1398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مار چنبره</a:t>
            </a:r>
            <a:endParaRPr lang="en-US" altLang="en-US" smtClean="0"/>
          </a:p>
        </p:txBody>
      </p:sp>
      <p:sp>
        <p:nvSpPr>
          <p:cNvPr id="3584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B9617EA-02A8-460D-A6D0-F982E6AACCAB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54274" name="Picture 2" descr="Image result for â«Ø®Ø·Ø§Û Ø¯ÛØ¯â¬â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7688" y="1446213"/>
            <a:ext cx="8029575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دیوار کافه</a:t>
            </a:r>
            <a:endParaRPr lang="en-US" altLang="en-US" smtClean="0"/>
          </a:p>
        </p:txBody>
      </p:sp>
      <p:sp>
        <p:nvSpPr>
          <p:cNvPr id="3789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6379E4-1201-4948-8724-20A93F3AC76E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pic>
        <p:nvPicPr>
          <p:cNvPr id="69634" name="Picture 2" descr="Image result for cafe wall optical illusio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263" y="1482725"/>
            <a:ext cx="8988425" cy="505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-757238" y="1806575"/>
            <a:ext cx="105140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-757238" y="2439988"/>
            <a:ext cx="105140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-757238" y="3117850"/>
            <a:ext cx="105140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-757238" y="3751263"/>
            <a:ext cx="105140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-757238" y="4432300"/>
            <a:ext cx="105140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757238" y="5065713"/>
            <a:ext cx="105140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-757238" y="5713413"/>
            <a:ext cx="105140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-757238" y="6346825"/>
            <a:ext cx="10514013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13673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برنامه درس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شيوه ارزيابی</a:t>
            </a:r>
            <a:endParaRPr lang="en-US" altLang="en-US" smtClean="0"/>
          </a:p>
        </p:txBody>
      </p:sp>
      <p:sp>
        <p:nvSpPr>
          <p:cNvPr id="3993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79CC3A-1A25-45FA-B738-F43F278683C7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sp>
        <p:nvSpPr>
          <p:cNvPr id="39940" name="TextBox 4"/>
          <p:cNvSpPr txBox="1">
            <a:spLocks noChangeArrowheads="1"/>
          </p:cNvSpPr>
          <p:nvPr/>
        </p:nvSpPr>
        <p:spPr bwMode="auto">
          <a:xfrm>
            <a:off x="168275" y="1557338"/>
            <a:ext cx="878840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15000"/>
              </a:lnSpc>
              <a:spcBef>
                <a:spcPct val="0"/>
              </a:spcBef>
            </a:pPr>
            <a:r>
              <a:rPr lang="fa-IR" altLang="en-US" b="1">
                <a:solidFill>
                  <a:srgbClr val="000000"/>
                </a:solidFill>
                <a:latin typeface="IranNastaliq" panose="02020505000000020003" pitchFamily="18" charset="0"/>
                <a:ea typeface="Constantia" panose="02030602050306030303" pitchFamily="18" charset="0"/>
                <a:cs typeface="B Nazanin" panose="00000400000000000000" pitchFamily="2" charset="-78"/>
              </a:rPr>
              <a:t>تمرین: 	</a:t>
            </a:r>
            <a:r>
              <a:rPr lang="fa-IR" altLang="en-US">
                <a:solidFill>
                  <a:srgbClr val="000000"/>
                </a:solidFill>
                <a:latin typeface="IranNastaliq" panose="02020505000000020003" pitchFamily="18" charset="0"/>
                <a:ea typeface="Constantia" panose="02030602050306030303" pitchFamily="18" charset="0"/>
                <a:cs typeface="B Nazanin" panose="00000400000000000000" pitchFamily="2" charset="-78"/>
              </a:rPr>
              <a:t>5 نمره</a:t>
            </a:r>
            <a:endParaRPr lang="en-US" altLang="en-US" sz="4400">
              <a:solidFill>
                <a:srgbClr val="000000"/>
              </a:solidFill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algn="just" rtl="1">
              <a:lnSpc>
                <a:spcPct val="115000"/>
              </a:lnSpc>
              <a:spcBef>
                <a:spcPct val="0"/>
              </a:spcBef>
            </a:pPr>
            <a:r>
              <a:rPr lang="fa-IR" altLang="en-US" b="1">
                <a:solidFill>
                  <a:srgbClr val="000000"/>
                </a:solidFill>
                <a:latin typeface="IranNastaliq" panose="02020505000000020003" pitchFamily="18" charset="0"/>
                <a:ea typeface="Constantia" panose="02030602050306030303" pitchFamily="18" charset="0"/>
                <a:cs typeface="B Nazanin" panose="00000400000000000000" pitchFamily="2" charset="-78"/>
              </a:rPr>
              <a:t>کوئیز:</a:t>
            </a:r>
            <a:r>
              <a:rPr lang="fa-IR" altLang="en-US">
                <a:solidFill>
                  <a:srgbClr val="000000"/>
                </a:solidFill>
                <a:latin typeface="IranNastaliq" panose="02020505000000020003" pitchFamily="18" charset="0"/>
                <a:ea typeface="Constantia" panose="02030602050306030303" pitchFamily="18" charset="0"/>
                <a:cs typeface="B Nazanin" panose="00000400000000000000" pitchFamily="2" charset="-78"/>
              </a:rPr>
              <a:t>	2 نمره</a:t>
            </a:r>
          </a:p>
          <a:p>
            <a:pPr algn="just" rtl="1">
              <a:lnSpc>
                <a:spcPct val="115000"/>
              </a:lnSpc>
              <a:spcBef>
                <a:spcPct val="0"/>
              </a:spcBef>
            </a:pPr>
            <a:r>
              <a:rPr lang="fa-IR" altLang="en-US" b="1">
                <a:solidFill>
                  <a:srgbClr val="000000"/>
                </a:solidFill>
                <a:latin typeface="IranNastaliq" panose="02020505000000020003" pitchFamily="18" charset="0"/>
                <a:ea typeface="Constantia" panose="02030602050306030303" pitchFamily="18" charset="0"/>
                <a:cs typeface="B Nazanin" panose="00000400000000000000" pitchFamily="2" charset="-78"/>
              </a:rPr>
              <a:t>پروژه:</a:t>
            </a:r>
            <a:r>
              <a:rPr lang="fa-IR" altLang="en-US">
                <a:solidFill>
                  <a:srgbClr val="000000"/>
                </a:solidFill>
                <a:latin typeface="IranNastaliq" panose="02020505000000020003" pitchFamily="18" charset="0"/>
                <a:ea typeface="Constantia" panose="02030602050306030303" pitchFamily="18" charset="0"/>
                <a:cs typeface="B Nazanin" panose="00000400000000000000" pitchFamily="2" charset="-78"/>
              </a:rPr>
              <a:t>	3 نمره</a:t>
            </a:r>
            <a:endParaRPr lang="en-US" altLang="en-US" sz="4400">
              <a:solidFill>
                <a:srgbClr val="000000"/>
              </a:solidFill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algn="just" rtl="1">
              <a:lnSpc>
                <a:spcPct val="115000"/>
              </a:lnSpc>
              <a:spcBef>
                <a:spcPct val="0"/>
              </a:spcBef>
            </a:pPr>
            <a:r>
              <a:rPr lang="fa-IR" altLang="en-US" b="1">
                <a:solidFill>
                  <a:srgbClr val="000000"/>
                </a:solidFill>
                <a:latin typeface="IranNastaliq" panose="02020505000000020003" pitchFamily="18" charset="0"/>
                <a:ea typeface="Constantia" panose="02030602050306030303" pitchFamily="18" charset="0"/>
                <a:cs typeface="B Nazanin" panose="00000400000000000000" pitchFamily="2" charset="-78"/>
              </a:rPr>
              <a:t>میان‏ترم:</a:t>
            </a:r>
            <a:r>
              <a:rPr lang="fa-IR" altLang="en-US">
                <a:solidFill>
                  <a:srgbClr val="000000"/>
                </a:solidFill>
                <a:latin typeface="IranNastaliq" panose="02020505000000020003" pitchFamily="18" charset="0"/>
                <a:ea typeface="Constantia" panose="02030602050306030303" pitchFamily="18" charset="0"/>
                <a:cs typeface="B Nazanin" panose="00000400000000000000" pitchFamily="2" charset="-78"/>
              </a:rPr>
              <a:t>	5 نمره</a:t>
            </a:r>
          </a:p>
          <a:p>
            <a:pPr algn="just" rtl="1">
              <a:lnSpc>
                <a:spcPct val="115000"/>
              </a:lnSpc>
              <a:spcBef>
                <a:spcPct val="0"/>
              </a:spcBef>
            </a:pPr>
            <a:r>
              <a:rPr lang="fa-IR" altLang="en-US" b="1">
                <a:solidFill>
                  <a:srgbClr val="000000"/>
                </a:solidFill>
                <a:latin typeface="IranNastaliq" panose="02020505000000020003" pitchFamily="18" charset="0"/>
                <a:ea typeface="Constantia" panose="02030602050306030303" pitchFamily="18" charset="0"/>
                <a:cs typeface="B Nazanin" panose="00000400000000000000" pitchFamily="2" charset="-78"/>
              </a:rPr>
              <a:t>پایان‏ترم:</a:t>
            </a:r>
            <a:r>
              <a:rPr lang="fa-IR" altLang="en-US">
                <a:solidFill>
                  <a:srgbClr val="000000"/>
                </a:solidFill>
                <a:latin typeface="IranNastaliq" panose="02020505000000020003" pitchFamily="18" charset="0"/>
                <a:ea typeface="Constantia" panose="02030602050306030303" pitchFamily="18" charset="0"/>
                <a:cs typeface="B Nazanin" panose="00000400000000000000" pitchFamily="2" charset="-78"/>
              </a:rPr>
              <a:t>	5 نمره</a:t>
            </a:r>
            <a:endParaRPr lang="en-US" altLang="en-US">
              <a:solidFill>
                <a:srgbClr val="000000"/>
              </a:solidFill>
              <a:latin typeface="IranNastaliq" panose="02020505000000020003" pitchFamily="18" charset="0"/>
              <a:ea typeface="Constantia" panose="02030602050306030303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15000"/>
              </a:lnSpc>
              <a:spcBef>
                <a:spcPct val="0"/>
              </a:spcBef>
            </a:pPr>
            <a:endParaRPr lang="fa-IR" altLang="en-US" sz="1600">
              <a:solidFill>
                <a:srgbClr val="000000"/>
              </a:solidFill>
              <a:latin typeface="IranNastaliq" panose="02020505000000020003" pitchFamily="18" charset="0"/>
              <a:ea typeface="Constantia" panose="02030602050306030303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15000"/>
              </a:lnSpc>
              <a:spcBef>
                <a:spcPct val="0"/>
              </a:spcBef>
            </a:pPr>
            <a:endParaRPr lang="en-US" altLang="en-US" sz="1600">
              <a:solidFill>
                <a:srgbClr val="000000"/>
              </a:solidFill>
              <a:latin typeface="IranNastaliq" panose="02020505000000020003" pitchFamily="18" charset="0"/>
              <a:ea typeface="Constantia" panose="02030602050306030303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15000"/>
              </a:lnSpc>
              <a:spcBef>
                <a:spcPct val="0"/>
              </a:spcBef>
            </a:pPr>
            <a:r>
              <a:rPr lang="fa-IR" altLang="en-US">
                <a:solidFill>
                  <a:srgbClr val="000000"/>
                </a:solidFill>
                <a:latin typeface="IranNastaliq" panose="02020505000000020003" pitchFamily="18" charset="0"/>
                <a:ea typeface="Constantia" panose="02030602050306030303" pitchFamily="18" charset="0"/>
                <a:cs typeface="B Nazanin" panose="00000400000000000000" pitchFamily="2" charset="-78"/>
              </a:rPr>
              <a:t>سایت درس:</a:t>
            </a:r>
          </a:p>
          <a:p>
            <a:pPr algn="just">
              <a:lnSpc>
                <a:spcPct val="115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000000"/>
                </a:solidFill>
                <a:latin typeface="Constantia" panose="02030602050306030303" pitchFamily="18" charset="0"/>
                <a:ea typeface="Constantia" panose="02030602050306030303" pitchFamily="18" charset="0"/>
                <a:cs typeface="Times New Roman" panose="02020603050405020304" pitchFamily="18" charset="0"/>
                <a:hlinkClick r:id="rId3"/>
              </a:rPr>
              <a:t>https://quera.ir/overview/add_to_course/course/3500</a:t>
            </a:r>
            <a:endParaRPr lang="en-US" altLang="en-US" sz="2400">
              <a:solidFill>
                <a:srgbClr val="000000"/>
              </a:solidFill>
              <a:latin typeface="Constantia" panose="02030602050306030303" pitchFamily="18" charset="0"/>
              <a:ea typeface="Constantia" panose="02030602050306030303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مراجع</a:t>
            </a:r>
            <a:endParaRPr lang="en-US" altLang="en-US" smtClean="0"/>
          </a:p>
        </p:txBody>
      </p:sp>
      <p:sp>
        <p:nvSpPr>
          <p:cNvPr id="4198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270C22-4210-4ED3-A7B7-08370DA07E81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" y="1557338"/>
            <a:ext cx="90678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rgbClr val="000000"/>
                </a:solidFill>
                <a:ea typeface="Constantia" panose="02030602050306030303" pitchFamily="18" charset="0"/>
                <a:cs typeface="Times New Roman" panose="02020603050405020304" pitchFamily="18" charset="0"/>
              </a:rPr>
              <a:t>[1] A. Kaehler and G. Bradski, “Learning OpenCV 3”.</a:t>
            </a:r>
          </a:p>
          <a:p>
            <a:pPr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rgbClr val="000000"/>
                </a:solidFill>
                <a:ea typeface="Constantia" panose="02030602050306030303" pitchFamily="18" charset="0"/>
                <a:cs typeface="Times New Roman" panose="02020603050405020304" pitchFamily="18" charset="0"/>
              </a:rPr>
              <a:t>[2] J. Minichino and J. Howse “Learning OpenCV 3 with Python”.</a:t>
            </a:r>
          </a:p>
          <a:p>
            <a:pPr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rgbClr val="000000"/>
                </a:solidFill>
                <a:ea typeface="Constantia" panose="02030602050306030303" pitchFamily="18" charset="0"/>
                <a:cs typeface="Times New Roman" panose="02020603050405020304" pitchFamily="18" charset="0"/>
              </a:rPr>
              <a:t>[3] R. Szeliski, “Computer vision: algorithms and applications”.</a:t>
            </a:r>
          </a:p>
          <a:p>
            <a:pPr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rgbClr val="000000"/>
                </a:solidFill>
                <a:ea typeface="Constantia" panose="02030602050306030303" pitchFamily="18" charset="0"/>
                <a:cs typeface="Times New Roman" panose="02020603050405020304" pitchFamily="18" charset="0"/>
              </a:rPr>
              <a:t>[4] R. C. Gonzalez and R. E. Woods, “Digital Image Processing (4th Edition)”.</a:t>
            </a:r>
          </a:p>
          <a:p>
            <a:pPr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rgbClr val="000000"/>
                </a:solidFill>
                <a:ea typeface="Constantia" panose="02030602050306030303" pitchFamily="18" charset="0"/>
                <a:cs typeface="Times New Roman" panose="02020603050405020304" pitchFamily="18" charset="0"/>
              </a:rPr>
              <a:t>[w] </a:t>
            </a:r>
            <a:r>
              <a:rPr lang="en-US" altLang="en-US" sz="2200">
                <a:solidFill>
                  <a:srgbClr val="000000"/>
                </a:solidFill>
                <a:ea typeface="Constantia" panose="02030602050306030303" pitchFamily="18" charset="0"/>
                <a:cs typeface="Times New Roman" panose="02020603050405020304" pitchFamily="18" charset="0"/>
                <a:hlinkClick r:id="rId2"/>
              </a:rPr>
              <a:t>https://www.pyimagesearch.com/</a:t>
            </a:r>
            <a:endParaRPr lang="en-US" altLang="en-US" sz="2200">
              <a:solidFill>
                <a:srgbClr val="000000"/>
              </a:solidFill>
              <a:ea typeface="Constantia" panose="02030602050306030303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200">
                <a:solidFill>
                  <a:srgbClr val="000000"/>
                </a:solidFill>
                <a:ea typeface="Constantia" panose="02030602050306030303" pitchFamily="18" charset="0"/>
                <a:cs typeface="Times New Roman" panose="02020603050405020304" pitchFamily="18" charset="0"/>
              </a:rPr>
              <a:t>[w] </a:t>
            </a:r>
            <a:r>
              <a:rPr lang="en-US" altLang="en-US" sz="2200">
                <a:solidFill>
                  <a:srgbClr val="000000"/>
                </a:solidFill>
                <a:ea typeface="Constantia" panose="02030602050306030303" pitchFamily="18" charset="0"/>
                <a:cs typeface="Times New Roman" panose="02020603050405020304" pitchFamily="18" charset="0"/>
                <a:hlinkClick r:id="rId3"/>
              </a:rPr>
              <a:t>https://www.learnopencv.com/</a:t>
            </a:r>
            <a:endParaRPr lang="en-US" altLang="en-US" sz="2200">
              <a:solidFill>
                <a:srgbClr val="000000"/>
              </a:solidFill>
              <a:ea typeface="Constantia" panose="02030602050306030303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smtClean="0"/>
              <a:t>OpenCV</a:t>
            </a:r>
          </a:p>
        </p:txBody>
      </p:sp>
      <p:sp>
        <p:nvSpPr>
          <p:cNvPr id="4301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274BD71-2BA1-4A74-9FE3-CBC02A169269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538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spcBef>
                <a:spcPct val="0"/>
              </a:spcBef>
              <a:spcAft>
                <a:spcPts val="1200"/>
              </a:spcAft>
            </a:pPr>
            <a:r>
              <a:rPr lang="fa-IR" altLang="en-US">
                <a:cs typeface="B Nazanin" panose="00000400000000000000" pitchFamily="2" charset="-78"/>
              </a:rPr>
              <a:t>قابل استفاده در برنامه‏های</a:t>
            </a:r>
            <a:endParaRPr lang="en-US" altLang="en-US">
              <a:cs typeface="B Nazanin" panose="00000400000000000000" pitchFamily="2" charset="-78"/>
            </a:endParaRPr>
          </a:p>
          <a:p>
            <a:pPr lvl="1" algn="just" rtl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B Nazanin" panose="00000400000000000000" pitchFamily="2" charset="-78"/>
              </a:rPr>
              <a:t>C++</a:t>
            </a:r>
          </a:p>
          <a:p>
            <a:pPr lvl="1" algn="just" rtl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B Nazanin" panose="00000400000000000000" pitchFamily="2" charset="-78"/>
              </a:rPr>
              <a:t>Python</a:t>
            </a:r>
          </a:p>
          <a:p>
            <a:pPr lvl="1" algn="just" rtl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B Nazanin" panose="00000400000000000000" pitchFamily="2" charset="-78"/>
              </a:rPr>
              <a:t>Java</a:t>
            </a:r>
          </a:p>
          <a:p>
            <a:pPr lvl="1" algn="just" rtl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B Nazanin" panose="00000400000000000000" pitchFamily="2" charset="-78"/>
              </a:rPr>
              <a:t>C#</a:t>
            </a:r>
            <a:endParaRPr lang="fa-IR" altLang="en-US" sz="240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lvl="1" algn="just" rtl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B Nazanin" panose="00000400000000000000" pitchFamily="2" charset="-78"/>
              </a:rPr>
              <a:t>MATLAB (Octave)</a:t>
            </a:r>
          </a:p>
          <a:p>
            <a:pPr algn="just" rtl="1">
              <a:spcBef>
                <a:spcPts val="2400"/>
              </a:spcBef>
              <a:spcAft>
                <a:spcPts val="1200"/>
              </a:spcAft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سیستم عامل‏های</a:t>
            </a:r>
          </a:p>
          <a:p>
            <a:pPr lvl="1" algn="just" rtl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B Nazanin" panose="00000400000000000000" pitchFamily="2" charset="-78"/>
              </a:rPr>
              <a:t>Windows</a:t>
            </a:r>
            <a:endParaRPr lang="fa-IR" altLang="en-US" sz="240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lvl="1" algn="just" rtl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B Nazanin" panose="00000400000000000000" pitchFamily="2" charset="-78"/>
              </a:rPr>
              <a:t>Linux</a:t>
            </a:r>
            <a:endParaRPr lang="fa-IR" altLang="en-US" sz="240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lvl="1" algn="just" rtl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B Nazanin" panose="00000400000000000000" pitchFamily="2" charset="-78"/>
              </a:rPr>
              <a:t>Mac</a:t>
            </a:r>
          </a:p>
          <a:p>
            <a:pPr lvl="1" algn="just" rtl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B Nazanin" panose="00000400000000000000" pitchFamily="2" charset="-78"/>
              </a:rPr>
              <a:t>Android</a:t>
            </a:r>
          </a:p>
          <a:p>
            <a:pPr lvl="1" algn="just" rtl="1">
              <a:spcBef>
                <a:spcPct val="0"/>
              </a:spcBef>
            </a:pPr>
            <a:r>
              <a:rPr lang="en-US" altLang="en-US" sz="2400">
                <a:latin typeface="Arial" panose="020B0604020202020204" pitchFamily="34" charset="0"/>
                <a:cs typeface="B Nazanin" panose="00000400000000000000" pitchFamily="2" charset="-78"/>
              </a:rPr>
              <a:t>iOS</a:t>
            </a:r>
          </a:p>
        </p:txBody>
      </p:sp>
      <p:pic>
        <p:nvPicPr>
          <p:cNvPr id="56322" name="Picture 2" descr="OpenCV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275" y="1557338"/>
            <a:ext cx="1824038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050" y="3716338"/>
            <a:ext cx="40782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Helvetica Neue"/>
              </a:rPr>
              <a:t>Open Source Computer Vision Library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6050" y="4122738"/>
            <a:ext cx="1531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  <a:latin typeface="Helvetica Neue"/>
              </a:rPr>
              <a:t>Version </a:t>
            </a:r>
            <a:r>
              <a:rPr lang="en-US" altLang="en-US" sz="1800" b="1">
                <a:solidFill>
                  <a:srgbClr val="000000"/>
                </a:solidFill>
                <a:latin typeface="Helvetica Neue"/>
              </a:rPr>
              <a:t>4.1.1</a:t>
            </a:r>
            <a:endParaRPr lang="en-US" altLang="en-US" sz="1800" b="1">
              <a:latin typeface="Arial" panose="020B0604020202020204" pitchFamily="34" charset="0"/>
            </a:endParaRPr>
          </a:p>
        </p:txBody>
      </p:sp>
      <p:sp>
        <p:nvSpPr>
          <p:cNvPr id="9" name="Rounded Rectangle 8">
            <a:hlinkClick r:id="rId4"/>
          </p:cNvPr>
          <p:cNvSpPr/>
          <p:nvPr/>
        </p:nvSpPr>
        <p:spPr>
          <a:xfrm>
            <a:off x="225435" y="4583530"/>
            <a:ext cx="1250221" cy="464840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Download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412875"/>
            <a:ext cx="87884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spcBef>
                <a:spcPct val="0"/>
              </a:spcBef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نگاره یا تصویر چیزی ثانوی است که انعکاس یا بازتابِ واقعیت یا حقیقت دیگری است</a:t>
            </a:r>
          </a:p>
          <a:p>
            <a:pPr>
              <a:spcBef>
                <a:spcPct val="0"/>
              </a:spcBef>
            </a:pPr>
            <a:r>
              <a:rPr lang="en-US" altLang="en-US" sz="3000"/>
              <a:t>Image: A representation of the external form of a person or thing in art</a:t>
            </a:r>
            <a:endParaRPr lang="fa-IR" altLang="en-US" sz="300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r" rtl="1">
              <a:spcBef>
                <a:spcPct val="0"/>
              </a:spcBef>
            </a:pP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تصویر چیست؟</a:t>
            </a:r>
            <a:endParaRPr lang="en-US" altLang="en-US" smtClean="0"/>
          </a:p>
        </p:txBody>
      </p:sp>
      <p:pic>
        <p:nvPicPr>
          <p:cNvPr id="9220" name="Picture 4" descr="https://mymodernmet.com/wp/wp-content/uploads/2017/05/contemporary-landscape-painting-9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2475" y="3141663"/>
            <a:ext cx="3959225" cy="395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C56A7B-0BD6-40DE-B43B-EF62272B716D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148064" y="3474720"/>
            <a:ext cx="1312539" cy="49244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تصویر دیجیتال</a:t>
            </a:r>
            <a:endParaRPr lang="en-US" altLang="en-US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" y="2309813"/>
            <a:ext cx="4625975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8213" y="2560638"/>
            <a:ext cx="4395787" cy="396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2901950" y="4449763"/>
            <a:ext cx="228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772025" y="6308725"/>
            <a:ext cx="209550" cy="209550"/>
          </a:xfrm>
          <a:prstGeom prst="rect">
            <a:avLst/>
          </a:prstGeom>
          <a:noFill/>
          <a:ln>
            <a:solidFill>
              <a:srgbClr val="3AF8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600575" y="6423025"/>
            <a:ext cx="882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 Rounded MT Bold" panose="020F0704030504030204" pitchFamily="34" charset="0"/>
                <a:cs typeface="Aharoni" pitchFamily="2" charset="0"/>
              </a:rPr>
              <a:t>pixel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392738" y="6423025"/>
            <a:ext cx="2779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 Rounded MT Bold" panose="020F0704030504030204" pitchFamily="34" charset="0"/>
                <a:cs typeface="Aharoni" pitchFamily="2" charset="0"/>
              </a:rPr>
              <a:t>= picture element</a:t>
            </a:r>
          </a:p>
        </p:txBody>
      </p:sp>
      <p:sp>
        <p:nvSpPr>
          <p:cNvPr id="11273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4CD1DE9-C4C9-4770-BBE1-E7693B9F89DE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90114" y="1568405"/>
            <a:ext cx="1312539" cy="492443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281 -0.04699 L 4.16667E-6 2.59259E-6 " pathEditMode="fixed" rAng="0" ptsTypes="AA"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49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تصویر رنگی</a:t>
            </a:r>
            <a:endParaRPr lang="en-US" altLang="en-US" smtClean="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403350" y="5534025"/>
            <a:ext cx="19192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 Rounded MT Bold" panose="020F0704030504030204" pitchFamily="34" charset="0"/>
                <a:cs typeface="Aharoni" pitchFamily="2" charset="0"/>
              </a:rPr>
              <a:t>width (cols)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 rot="-5400000">
            <a:off x="-841374" y="3833812"/>
            <a:ext cx="21447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 Rounded MT Bold" panose="020F0704030504030204" pitchFamily="34" charset="0"/>
                <a:cs typeface="Aharoni" pitchFamily="2" charset="0"/>
              </a:rPr>
              <a:t>height (rows)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988" y="2595563"/>
            <a:ext cx="3657600" cy="293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9649" y="2511093"/>
            <a:ext cx="3657600" cy="2938765"/>
          </a:xfrm>
          <a:prstGeom prst="rect">
            <a:avLst/>
          </a:prstGeom>
          <a:scene3d>
            <a:camera prst="orthographicFront">
              <a:rot lat="19800000" lon="4200000" rev="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767" y="2595839"/>
            <a:ext cx="3657600" cy="2938765"/>
          </a:xfrm>
          <a:prstGeom prst="rect">
            <a:avLst/>
          </a:prstGeom>
          <a:scene3d>
            <a:camera prst="orthographicFront">
              <a:rot lat="19800000" lon="4200000" rev="0"/>
            </a:camera>
            <a:lightRig rig="threePt" dir="t"/>
          </a:scene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7708" y="2595839"/>
            <a:ext cx="3657600" cy="2938765"/>
          </a:xfrm>
          <a:prstGeom prst="rect">
            <a:avLst/>
          </a:prstGeom>
          <a:scene3d>
            <a:camera prst="orthographicFront">
              <a:rot lat="19800000" lon="4200000" rev="0"/>
            </a:camera>
            <a:lightRig rig="threePt" dir="t"/>
          </a:scene3d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383213" y="6311900"/>
            <a:ext cx="1533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 Rounded MT Bold" panose="020F0704030504030204" pitchFamily="34" charset="0"/>
                <a:cs typeface="Aharoni" pitchFamily="2" charset="0"/>
              </a:rPr>
              <a:t>channels</a:t>
            </a:r>
          </a:p>
        </p:txBody>
      </p:sp>
      <p:sp>
        <p:nvSpPr>
          <p:cNvPr id="13322" name="Slide Number Placeholder 9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16B5ED-9B98-4FE4-891E-B61255C25741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E648A0-0AE1-4A29-B26B-8EA6716151E9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2779713" y="1700213"/>
            <a:ext cx="3565525" cy="3567112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941513" y="3103563"/>
            <a:ext cx="3567112" cy="35655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635375" y="3095625"/>
            <a:ext cx="3567113" cy="3567113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Freeform 21"/>
          <p:cNvSpPr>
            <a:spLocks noChangeAspect="1"/>
          </p:cNvSpPr>
          <p:nvPr/>
        </p:nvSpPr>
        <p:spPr>
          <a:xfrm>
            <a:off x="2779713" y="3089275"/>
            <a:ext cx="2728912" cy="2163763"/>
          </a:xfrm>
          <a:custGeom>
            <a:avLst/>
            <a:gdLst>
              <a:gd name="connsiteX0" fmla="*/ 945784 w 2728864"/>
              <a:gd name="connsiteY0" fmla="*/ 0 h 2163916"/>
              <a:gd name="connsiteX1" fmla="*/ 2728864 w 2728864"/>
              <a:gd name="connsiteY1" fmla="*/ 1783080 h 2163916"/>
              <a:gd name="connsiteX2" fmla="*/ 2723270 w 2728864"/>
              <a:gd name="connsiteY2" fmla="*/ 1893869 h 2163916"/>
              <a:gd name="connsiteX3" fmla="*/ 2633002 w 2728864"/>
              <a:gd name="connsiteY3" fmla="*/ 1948708 h 2163916"/>
              <a:gd name="connsiteX4" fmla="*/ 1783080 w 2728864"/>
              <a:gd name="connsiteY4" fmla="*/ 2163916 h 2163916"/>
              <a:gd name="connsiteX5" fmla="*/ 0 w 2728864"/>
              <a:gd name="connsiteY5" fmla="*/ 380836 h 2163916"/>
              <a:gd name="connsiteX6" fmla="*/ 5595 w 2728864"/>
              <a:gd name="connsiteY6" fmla="*/ 270047 h 2163916"/>
              <a:gd name="connsiteX7" fmla="*/ 95862 w 2728864"/>
              <a:gd name="connsiteY7" fmla="*/ 215208 h 2163916"/>
              <a:gd name="connsiteX8" fmla="*/ 945784 w 2728864"/>
              <a:gd name="connsiteY8" fmla="*/ 0 h 216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8864" h="2163916">
                <a:moveTo>
                  <a:pt x="945784" y="0"/>
                </a:moveTo>
                <a:cubicBezTo>
                  <a:pt x="1930552" y="0"/>
                  <a:pt x="2728864" y="798312"/>
                  <a:pt x="2728864" y="1783080"/>
                </a:cubicBezTo>
                <a:lnTo>
                  <a:pt x="2723270" y="1893869"/>
                </a:lnTo>
                <a:lnTo>
                  <a:pt x="2633002" y="1948708"/>
                </a:lnTo>
                <a:cubicBezTo>
                  <a:pt x="2380352" y="2085956"/>
                  <a:pt x="2090820" y="2163916"/>
                  <a:pt x="1783080" y="2163916"/>
                </a:cubicBezTo>
                <a:cubicBezTo>
                  <a:pt x="798312" y="2163916"/>
                  <a:pt x="0" y="1365604"/>
                  <a:pt x="0" y="380836"/>
                </a:cubicBezTo>
                <a:lnTo>
                  <a:pt x="5595" y="270047"/>
                </a:lnTo>
                <a:lnTo>
                  <a:pt x="95862" y="215208"/>
                </a:lnTo>
                <a:cubicBezTo>
                  <a:pt x="348513" y="77960"/>
                  <a:pt x="638044" y="0"/>
                  <a:pt x="945784" y="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Freeform 25"/>
          <p:cNvSpPr>
            <a:spLocks noChangeAspect="1"/>
          </p:cNvSpPr>
          <p:nvPr/>
        </p:nvSpPr>
        <p:spPr>
          <a:xfrm>
            <a:off x="3635375" y="3089275"/>
            <a:ext cx="2709863" cy="2170113"/>
          </a:xfrm>
          <a:custGeom>
            <a:avLst/>
            <a:gdLst>
              <a:gd name="connsiteX0" fmla="*/ 1783080 w 2709504"/>
              <a:gd name="connsiteY0" fmla="*/ 0 h 2171164"/>
              <a:gd name="connsiteX1" fmla="*/ 2633002 w 2709504"/>
              <a:gd name="connsiteY1" fmla="*/ 215208 h 2171164"/>
              <a:gd name="connsiteX2" fmla="*/ 2702920 w 2709504"/>
              <a:gd name="connsiteY2" fmla="*/ 257684 h 2171164"/>
              <a:gd name="connsiteX3" fmla="*/ 2709504 w 2709504"/>
              <a:gd name="connsiteY3" fmla="*/ 388084 h 2171164"/>
              <a:gd name="connsiteX4" fmla="*/ 926424 w 2709504"/>
              <a:gd name="connsiteY4" fmla="*/ 2171164 h 2171164"/>
              <a:gd name="connsiteX5" fmla="*/ 76502 w 2709504"/>
              <a:gd name="connsiteY5" fmla="*/ 1955956 h 2171164"/>
              <a:gd name="connsiteX6" fmla="*/ 6585 w 2709504"/>
              <a:gd name="connsiteY6" fmla="*/ 1913480 h 2171164"/>
              <a:gd name="connsiteX7" fmla="*/ 0 w 2709504"/>
              <a:gd name="connsiteY7" fmla="*/ 1783080 h 2171164"/>
              <a:gd name="connsiteX8" fmla="*/ 1783080 w 2709504"/>
              <a:gd name="connsiteY8" fmla="*/ 0 h 21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9504" h="2171164">
                <a:moveTo>
                  <a:pt x="1783080" y="0"/>
                </a:moveTo>
                <a:cubicBezTo>
                  <a:pt x="2090820" y="0"/>
                  <a:pt x="2380352" y="77960"/>
                  <a:pt x="2633002" y="215208"/>
                </a:cubicBezTo>
                <a:lnTo>
                  <a:pt x="2702920" y="257684"/>
                </a:lnTo>
                <a:lnTo>
                  <a:pt x="2709504" y="388084"/>
                </a:lnTo>
                <a:cubicBezTo>
                  <a:pt x="2709504" y="1372852"/>
                  <a:pt x="1911192" y="2171164"/>
                  <a:pt x="926424" y="2171164"/>
                </a:cubicBezTo>
                <a:cubicBezTo>
                  <a:pt x="618684" y="2171164"/>
                  <a:pt x="329153" y="2093204"/>
                  <a:pt x="76502" y="1955956"/>
                </a:cubicBezTo>
                <a:lnTo>
                  <a:pt x="6585" y="1913480"/>
                </a:lnTo>
                <a:lnTo>
                  <a:pt x="0" y="1783080"/>
                </a:lnTo>
                <a:cubicBezTo>
                  <a:pt x="0" y="798312"/>
                  <a:pt x="798312" y="0"/>
                  <a:pt x="1783080" y="0"/>
                </a:cubicBezTo>
                <a:close/>
              </a:path>
            </a:pathLst>
          </a:cu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Freeform 28"/>
          <p:cNvSpPr>
            <a:spLocks noChangeAspect="1"/>
          </p:cNvSpPr>
          <p:nvPr/>
        </p:nvSpPr>
        <p:spPr>
          <a:xfrm>
            <a:off x="3625850" y="3317875"/>
            <a:ext cx="1873250" cy="3136900"/>
          </a:xfrm>
          <a:custGeom>
            <a:avLst/>
            <a:gdLst>
              <a:gd name="connsiteX0" fmla="*/ 929110 w 1872208"/>
              <a:gd name="connsiteY0" fmla="*/ 0 h 3138073"/>
              <a:gd name="connsiteX1" fmla="*/ 939050 w 1872208"/>
              <a:gd name="connsiteY1" fmla="*/ 4788 h 3138073"/>
              <a:gd name="connsiteX2" fmla="*/ 1872208 w 1872208"/>
              <a:gd name="connsiteY2" fmla="*/ 1572660 h 3138073"/>
              <a:gd name="connsiteX3" fmla="*/ 1086065 w 1872208"/>
              <a:gd name="connsiteY3" fmla="*/ 3051218 h 3138073"/>
              <a:gd name="connsiteX4" fmla="*/ 943099 w 1872208"/>
              <a:gd name="connsiteY4" fmla="*/ 3138073 h 3138073"/>
              <a:gd name="connsiteX5" fmla="*/ 933158 w 1872208"/>
              <a:gd name="connsiteY5" fmla="*/ 3133284 h 3138073"/>
              <a:gd name="connsiteX6" fmla="*/ 0 w 1872208"/>
              <a:gd name="connsiteY6" fmla="*/ 1565412 h 3138073"/>
              <a:gd name="connsiteX7" fmla="*/ 786143 w 1872208"/>
              <a:gd name="connsiteY7" fmla="*/ 86854 h 3138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2208" h="3138073">
                <a:moveTo>
                  <a:pt x="929110" y="0"/>
                </a:moveTo>
                <a:lnTo>
                  <a:pt x="939050" y="4788"/>
                </a:lnTo>
                <a:cubicBezTo>
                  <a:pt x="1494881" y="306734"/>
                  <a:pt x="1872208" y="895632"/>
                  <a:pt x="1872208" y="1572660"/>
                </a:cubicBezTo>
                <a:cubicBezTo>
                  <a:pt x="1872208" y="2188140"/>
                  <a:pt x="1560368" y="2730786"/>
                  <a:pt x="1086065" y="3051218"/>
                </a:cubicBezTo>
                <a:lnTo>
                  <a:pt x="943099" y="3138073"/>
                </a:lnTo>
                <a:lnTo>
                  <a:pt x="933158" y="3133284"/>
                </a:lnTo>
                <a:cubicBezTo>
                  <a:pt x="377327" y="2831339"/>
                  <a:pt x="0" y="2242440"/>
                  <a:pt x="0" y="1565412"/>
                </a:cubicBezTo>
                <a:cubicBezTo>
                  <a:pt x="0" y="949932"/>
                  <a:pt x="311841" y="407287"/>
                  <a:pt x="786143" y="86854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Freeform 32"/>
          <p:cNvSpPr>
            <a:spLocks noChangeAspect="1"/>
          </p:cNvSpPr>
          <p:nvPr/>
        </p:nvSpPr>
        <p:spPr>
          <a:xfrm>
            <a:off x="3625850" y="3298825"/>
            <a:ext cx="1873250" cy="1954213"/>
          </a:xfrm>
          <a:custGeom>
            <a:avLst/>
            <a:gdLst>
              <a:gd name="connsiteX0" fmla="*/ 929110 w 1872208"/>
              <a:gd name="connsiteY0" fmla="*/ 0 h 1953496"/>
              <a:gd name="connsiteX1" fmla="*/ 939050 w 1872208"/>
              <a:gd name="connsiteY1" fmla="*/ 4788 h 1953496"/>
              <a:gd name="connsiteX2" fmla="*/ 1872208 w 1872208"/>
              <a:gd name="connsiteY2" fmla="*/ 1572660 h 1953496"/>
              <a:gd name="connsiteX3" fmla="*/ 1866614 w 1872208"/>
              <a:gd name="connsiteY3" fmla="*/ 1683449 h 1953496"/>
              <a:gd name="connsiteX4" fmla="*/ 1776346 w 1872208"/>
              <a:gd name="connsiteY4" fmla="*/ 1738288 h 1953496"/>
              <a:gd name="connsiteX5" fmla="*/ 926424 w 1872208"/>
              <a:gd name="connsiteY5" fmla="*/ 1953496 h 1953496"/>
              <a:gd name="connsiteX6" fmla="*/ 76502 w 1872208"/>
              <a:gd name="connsiteY6" fmla="*/ 1738288 h 1953496"/>
              <a:gd name="connsiteX7" fmla="*/ 6585 w 1872208"/>
              <a:gd name="connsiteY7" fmla="*/ 1695812 h 1953496"/>
              <a:gd name="connsiteX8" fmla="*/ 0 w 1872208"/>
              <a:gd name="connsiteY8" fmla="*/ 1565412 h 1953496"/>
              <a:gd name="connsiteX9" fmla="*/ 786143 w 1872208"/>
              <a:gd name="connsiteY9" fmla="*/ 86854 h 1953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72208" h="1953496">
                <a:moveTo>
                  <a:pt x="929110" y="0"/>
                </a:moveTo>
                <a:lnTo>
                  <a:pt x="939050" y="4788"/>
                </a:lnTo>
                <a:cubicBezTo>
                  <a:pt x="1494881" y="306734"/>
                  <a:pt x="1872208" y="895632"/>
                  <a:pt x="1872208" y="1572660"/>
                </a:cubicBezTo>
                <a:lnTo>
                  <a:pt x="1866614" y="1683449"/>
                </a:lnTo>
                <a:lnTo>
                  <a:pt x="1776346" y="1738288"/>
                </a:lnTo>
                <a:cubicBezTo>
                  <a:pt x="1523696" y="1875536"/>
                  <a:pt x="1234164" y="1953496"/>
                  <a:pt x="926424" y="1953496"/>
                </a:cubicBezTo>
                <a:cubicBezTo>
                  <a:pt x="618684" y="1953496"/>
                  <a:pt x="329153" y="1875536"/>
                  <a:pt x="76502" y="1738288"/>
                </a:cubicBezTo>
                <a:lnTo>
                  <a:pt x="6585" y="1695812"/>
                </a:lnTo>
                <a:lnTo>
                  <a:pt x="0" y="1565412"/>
                </a:lnTo>
                <a:cubicBezTo>
                  <a:pt x="0" y="949932"/>
                  <a:pt x="311841" y="407287"/>
                  <a:pt x="786143" y="8685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4029075" y="2252663"/>
            <a:ext cx="9350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>
                <a:latin typeface="Arial" panose="020B0604020202020204" pitchFamily="34" charset="0"/>
                <a:cs typeface="B Titr" panose="00000700000000000000" pitchFamily="2" charset="-78"/>
              </a:rPr>
              <a:t>آبی</a:t>
            </a:r>
            <a:endParaRPr lang="en-US" altLang="en-US">
              <a:latin typeface="Arial" panose="020B0604020202020204" pitchFamily="34" charset="0"/>
              <a:cs typeface="B Titr" panose="00000700000000000000" pitchFamily="2" charset="-78"/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339975" y="4968875"/>
            <a:ext cx="936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>
                <a:latin typeface="Arial" panose="020B0604020202020204" pitchFamily="34" charset="0"/>
                <a:cs typeface="B Titr" panose="00000700000000000000" pitchFamily="2" charset="-78"/>
              </a:rPr>
              <a:t>قرمز</a:t>
            </a:r>
            <a:endParaRPr lang="en-US" altLang="en-US">
              <a:latin typeface="Arial" panose="020B0604020202020204" pitchFamily="34" charset="0"/>
              <a:cs typeface="B Titr" panose="00000700000000000000" pitchFamily="2" charset="-78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5795963" y="4962525"/>
            <a:ext cx="93662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>
                <a:latin typeface="Arial" panose="020B0604020202020204" pitchFamily="34" charset="0"/>
                <a:cs typeface="B Titr" panose="00000700000000000000" pitchFamily="2" charset="-78"/>
              </a:rPr>
              <a:t>سبز</a:t>
            </a:r>
            <a:endParaRPr lang="en-US" altLang="en-US">
              <a:latin typeface="Arial" panose="020B0604020202020204" pitchFamily="34" charset="0"/>
              <a:cs typeface="B Titr" panose="00000700000000000000" pitchFamily="2" charset="-78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4781550" y="3290888"/>
            <a:ext cx="16557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2400">
                <a:latin typeface="Arial" panose="020B0604020202020204" pitchFamily="34" charset="0"/>
                <a:cs typeface="B Titr" panose="00000700000000000000" pitchFamily="2" charset="-78"/>
              </a:rPr>
              <a:t>فیروزه‏ای</a:t>
            </a:r>
            <a:endParaRPr lang="en-US" altLang="en-US" sz="2400">
              <a:latin typeface="Arial" panose="020B0604020202020204" pitchFamily="34" charset="0"/>
              <a:cs typeface="B Titr" panose="00000700000000000000" pitchFamily="2" charset="-78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4068763" y="5448300"/>
            <a:ext cx="936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>
                <a:latin typeface="Arial" panose="020B0604020202020204" pitchFamily="34" charset="0"/>
                <a:cs typeface="B Titr" panose="00000700000000000000" pitchFamily="2" charset="-78"/>
              </a:rPr>
              <a:t>زرد</a:t>
            </a:r>
            <a:endParaRPr lang="en-US" altLang="en-US">
              <a:latin typeface="Arial" panose="020B0604020202020204" pitchFamily="34" charset="0"/>
              <a:cs typeface="B Titr" panose="00000700000000000000" pitchFamily="2" charset="-78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800350" y="3259138"/>
            <a:ext cx="121443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 sz="2800">
                <a:latin typeface="Arial" panose="020B0604020202020204" pitchFamily="34" charset="0"/>
                <a:cs typeface="B Titr" panose="00000700000000000000" pitchFamily="2" charset="-78"/>
              </a:rPr>
              <a:t>ارغوانی</a:t>
            </a:r>
            <a:endParaRPr lang="en-US" altLang="en-US" sz="2800">
              <a:latin typeface="Arial" panose="020B0604020202020204" pitchFamily="34" charset="0"/>
              <a:cs typeface="B Titr" panose="00000700000000000000" pitchFamily="2" charset="-78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4094163" y="4111625"/>
            <a:ext cx="9350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fa-IR" altLang="en-US">
                <a:latin typeface="Arial" panose="020B0604020202020204" pitchFamily="34" charset="0"/>
                <a:cs typeface="B Titr" panose="00000700000000000000" pitchFamily="2" charset="-78"/>
              </a:rPr>
              <a:t>سفید</a:t>
            </a:r>
            <a:endParaRPr lang="en-US" altLang="en-US">
              <a:latin typeface="Arial" panose="020B0604020202020204" pitchFamily="34" charset="0"/>
              <a:cs typeface="B Titr" panose="00000700000000000000" pitchFamily="2" charset="-7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8028384" y="5661248"/>
            <a:ext cx="917555" cy="464840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990000"/>
                </a:solidFill>
                <a:hlinkClick r:id="rId2" action="ppaction://program"/>
              </a:rPr>
              <a:t>Paint</a:t>
            </a:r>
            <a:endParaRPr lang="en-US" dirty="0">
              <a:solidFill>
                <a:srgbClr val="990000"/>
              </a:solidFill>
            </a:endParaRPr>
          </a:p>
        </p:txBody>
      </p:sp>
      <p:sp>
        <p:nvSpPr>
          <p:cNvPr id="42" name="Rounded Rectangle 41">
            <a:hlinkClick r:id="rId3" action="ppaction://program"/>
          </p:cNvPr>
          <p:cNvSpPr/>
          <p:nvPr/>
        </p:nvSpPr>
        <p:spPr>
          <a:xfrm>
            <a:off x="8028384" y="6237312"/>
            <a:ext cx="917555" cy="464840"/>
          </a:xfrm>
          <a:prstGeom prst="roundRect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u="sng" dirty="0">
                <a:solidFill>
                  <a:srgbClr val="990000"/>
                </a:solidFill>
              </a:rPr>
              <a:t>Code</a:t>
            </a:r>
          </a:p>
        </p:txBody>
      </p:sp>
      <p:sp>
        <p:nvSpPr>
          <p:cNvPr id="14359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رنگ</a:t>
            </a:r>
            <a:endParaRPr lang="en-US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z="6000" smtClean="0"/>
              <a:t>پردازش تصویر و بینایی کامپیوتر</a:t>
            </a:r>
            <a:endParaRPr lang="en-US" altLang="en-US" sz="6000" smtClean="0"/>
          </a:p>
        </p:txBody>
      </p:sp>
      <p:sp>
        <p:nvSpPr>
          <p:cNvPr id="1536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7466E6-E9AA-4653-98E4-BE030E3F68D4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spcBef>
                <a:spcPct val="0"/>
              </a:spcBef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پردازش تصویر: ورودی تصویر و خروجی تصویر است</a:t>
            </a:r>
          </a:p>
          <a:p>
            <a:pPr algn="just" rtl="1">
              <a:spcBef>
                <a:spcPct val="0"/>
              </a:spcBef>
            </a:pPr>
            <a:endParaRPr lang="fa-IR" altLang="en-US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spcBef>
                <a:spcPct val="0"/>
              </a:spcBef>
            </a:pPr>
            <a:endParaRPr lang="fa-IR" altLang="en-US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spcBef>
                <a:spcPct val="0"/>
              </a:spcBef>
            </a:pPr>
            <a:endParaRPr lang="fa-IR" altLang="en-US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spcBef>
                <a:spcPct val="0"/>
              </a:spcBef>
            </a:pPr>
            <a:endParaRPr lang="fa-IR" altLang="en-US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spcBef>
                <a:spcPct val="0"/>
              </a:spcBef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بینایی ماشین: ورودی تصویر و خروجی محتوا است</a:t>
            </a: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54274" name="Picture 2" descr="http://www.cs.tut.fi/~lasip/2D/demoDebG0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168"/>
          <a:stretch>
            <a:fillRect/>
          </a:stretch>
        </p:blipFill>
        <p:spPr bwMode="auto">
          <a:xfrm>
            <a:off x="668338" y="2166938"/>
            <a:ext cx="1887537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6" name="Picture 4" descr="demoDebG0.png (442Ã192)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732"/>
          <a:stretch>
            <a:fillRect/>
          </a:stretch>
        </p:blipFill>
        <p:spPr bwMode="auto">
          <a:xfrm>
            <a:off x="5292725" y="2166938"/>
            <a:ext cx="1905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2624138" y="2835275"/>
            <a:ext cx="652462" cy="492125"/>
          </a:xfrm>
          <a:prstGeom prst="rightArrow">
            <a:avLst/>
          </a:prstGeom>
          <a:solidFill>
            <a:srgbClr val="3AF8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41700" y="2166938"/>
            <a:ext cx="98583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IP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594225" y="2835275"/>
            <a:ext cx="650875" cy="492125"/>
          </a:xfrm>
          <a:prstGeom prst="rightArrow">
            <a:avLst/>
          </a:prstGeom>
          <a:solidFill>
            <a:srgbClr val="3AF8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638" y="4603750"/>
            <a:ext cx="28194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3678238" y="5441950"/>
            <a:ext cx="652462" cy="492125"/>
          </a:xfrm>
          <a:prstGeom prst="rightArrow">
            <a:avLst/>
          </a:prstGeom>
          <a:solidFill>
            <a:srgbClr val="3AF8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95800" y="4773613"/>
            <a:ext cx="985838" cy="182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CV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648325" y="5441950"/>
            <a:ext cx="652463" cy="492125"/>
          </a:xfrm>
          <a:prstGeom prst="rightArrow">
            <a:avLst/>
          </a:prstGeom>
          <a:solidFill>
            <a:srgbClr val="3AF8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410325" y="5359400"/>
            <a:ext cx="20002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a-IR" altLang="en-US">
                <a:latin typeface="Arial Rounded MT Bold" panose="020F0704030504030204" pitchFamily="34" charset="0"/>
                <a:cs typeface="B Titr" panose="00000700000000000000" pitchFamily="2" charset="-78"/>
              </a:rPr>
              <a:t>ترافیک سبک</a:t>
            </a:r>
            <a:endParaRPr lang="en-US" altLang="en-US">
              <a:latin typeface="Arial Rounded MT Bold" panose="020F0704030504030204" pitchFamily="34" charset="0"/>
              <a:cs typeface="B Titr" panose="000007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3" grpId="0" animBg="1"/>
      <p:bldP spid="14" grpId="0" animBg="1"/>
      <p:bldP spid="15" grpId="0" animBg="1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113673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کاربردهای نمونه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تصحیح پاسخنامه</a:t>
            </a:r>
            <a:endParaRPr lang="en-US" alt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3213" y="1506538"/>
            <a:ext cx="3824287" cy="548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3213" y="1509713"/>
            <a:ext cx="3821112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A9F35E-518F-4150-9DB3-ED235B329643}" type="slidenum">
              <a:rPr lang="en-US" altLang="en-US" sz="1400" smtClean="0"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 smtClean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2010-08-22T19:22:51Z</outs:dateTime>
      <outs:isPinned>true</outs:isPinned>
    </outs:relatedDate>
    <outs:relatedDate>
      <outs:type>2</outs:type>
      <outs:displayName>Created</outs:displayName>
      <outs:dateTime>2009-12-01T11:12:35Z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fereidooni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King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EE1F98C5-3D6C-4BD5-B408-614BDD120D8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28403</TotalTime>
  <Words>261</Words>
  <Application>Microsoft Office PowerPoint</Application>
  <PresentationFormat>On-screen Show (4:3)</PresentationFormat>
  <Paragraphs>119</Paragraphs>
  <Slides>25</Slides>
  <Notes>12</Notes>
  <HiddenSlides>0</HiddenSlides>
  <MMClips>5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Aharoni</vt:lpstr>
      <vt:lpstr>Arial</vt:lpstr>
      <vt:lpstr>Arial Rounded MT Bold</vt:lpstr>
      <vt:lpstr>B Lotus</vt:lpstr>
      <vt:lpstr>B Mitra</vt:lpstr>
      <vt:lpstr>B Nazanin</vt:lpstr>
      <vt:lpstr>B Titr</vt:lpstr>
      <vt:lpstr>Calibri</vt:lpstr>
      <vt:lpstr>Constantia</vt:lpstr>
      <vt:lpstr>Helvetica Neue</vt:lpstr>
      <vt:lpstr>IranNastaliq</vt:lpstr>
      <vt:lpstr>Times New Roman</vt:lpstr>
      <vt:lpstr>Custom Design</vt:lpstr>
      <vt:lpstr>PowerPoint Presentation</vt:lpstr>
      <vt:lpstr>PowerPoint Presentation</vt:lpstr>
      <vt:lpstr>تصویر چیست؟</vt:lpstr>
      <vt:lpstr>تصویر دیجیتال</vt:lpstr>
      <vt:lpstr>تصویر رنگی</vt:lpstr>
      <vt:lpstr>رنگ</vt:lpstr>
      <vt:lpstr>پردازش تصویر و بینایی کامپیوتر</vt:lpstr>
      <vt:lpstr>PowerPoint Presentation</vt:lpstr>
      <vt:lpstr>تصحیح پاسخنامه</vt:lpstr>
      <vt:lpstr>تشخیص جهت نگاه</vt:lpstr>
      <vt:lpstr>شناسایی هویت</vt:lpstr>
      <vt:lpstr>لرزش‏گیر دیجیتال</vt:lpstr>
      <vt:lpstr>تشخیص زردی نوزاد</vt:lpstr>
      <vt:lpstr>مسیریابی بصری</vt:lpstr>
      <vt:lpstr>مکان‏یابی گل زعفران</vt:lpstr>
      <vt:lpstr>PowerPoint Presentation</vt:lpstr>
      <vt:lpstr>خطای Muller-Lyer</vt:lpstr>
      <vt:lpstr>ثبات روشنایی</vt:lpstr>
      <vt:lpstr>خطای شبکه</vt:lpstr>
      <vt:lpstr>مار چنبره</vt:lpstr>
      <vt:lpstr>دیوار کافه</vt:lpstr>
      <vt:lpstr>PowerPoint Presentation</vt:lpstr>
      <vt:lpstr>شيوه ارزيابی</vt:lpstr>
      <vt:lpstr>مراجع</vt:lpstr>
      <vt:lpstr>OpenCV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Mohammadi</cp:lastModifiedBy>
  <cp:revision>676</cp:revision>
  <dcterms:created xsi:type="dcterms:W3CDTF">2009-12-01T11:12:35Z</dcterms:created>
  <dcterms:modified xsi:type="dcterms:W3CDTF">2019-09-21T05:55:31Z</dcterms:modified>
</cp:coreProperties>
</file>